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2" r:id="rId6"/>
    <p:sldId id="295" r:id="rId7"/>
    <p:sldId id="260" r:id="rId8"/>
    <p:sldId id="296" r:id="rId9"/>
    <p:sldId id="261" r:id="rId10"/>
    <p:sldId id="262" r:id="rId11"/>
    <p:sldId id="297" r:id="rId12"/>
    <p:sldId id="293" r:id="rId13"/>
    <p:sldId id="286" r:id="rId14"/>
    <p:sldId id="263" r:id="rId15"/>
    <p:sldId id="298" r:id="rId16"/>
    <p:sldId id="299" r:id="rId17"/>
    <p:sldId id="287" r:id="rId18"/>
    <p:sldId id="289" r:id="rId19"/>
    <p:sldId id="290" r:id="rId20"/>
    <p:sldId id="291" r:id="rId21"/>
    <p:sldId id="264" r:id="rId22"/>
    <p:sldId id="300" r:id="rId23"/>
    <p:sldId id="294" r:id="rId24"/>
    <p:sldId id="301" r:id="rId25"/>
    <p:sldId id="302" r:id="rId26"/>
    <p:sldId id="288" r:id="rId27"/>
    <p:sldId id="266" r:id="rId28"/>
    <p:sldId id="267" r:id="rId29"/>
    <p:sldId id="268" r:id="rId30"/>
    <p:sldId id="303" r:id="rId31"/>
    <p:sldId id="269" r:id="rId32"/>
    <p:sldId id="271" r:id="rId33"/>
    <p:sldId id="273" r:id="rId34"/>
    <p:sldId id="274" r:id="rId35"/>
    <p:sldId id="279" r:id="rId36"/>
    <p:sldId id="280" r:id="rId37"/>
    <p:sldId id="281" r:id="rId38"/>
    <p:sldId id="283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D70308"/>
    <a:srgbClr val="003366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573016"/>
            <a:ext cx="4201344" cy="1152128"/>
          </a:xfrm>
        </p:spPr>
        <p:txBody>
          <a:bodyPr/>
          <a:lstStyle/>
          <a:p>
            <a:r>
              <a:rPr lang="ru-RU" sz="2000" dirty="0" smtClean="0"/>
              <a:t>ЧОУ Крымская казачья школа-интернат</a:t>
            </a:r>
          </a:p>
          <a:p>
            <a:r>
              <a:rPr lang="ru-RU" sz="2000" dirty="0" smtClean="0"/>
              <a:t>«Крымский казачий кадетский корпус»</a:t>
            </a:r>
          </a:p>
          <a:p>
            <a:r>
              <a:rPr lang="ru-RU" sz="2000" dirty="0" smtClean="0"/>
              <a:t>Выполнил кадет Васильев Д.</a:t>
            </a:r>
          </a:p>
          <a:p>
            <a:r>
              <a:rPr lang="ru-RU" sz="2000" smtClean="0"/>
              <a:t> </a:t>
            </a:r>
            <a:r>
              <a:rPr lang="ru-RU" sz="2000" dirty="0" err="1" smtClean="0"/>
              <a:t>Р</a:t>
            </a:r>
            <a:r>
              <a:rPr lang="ru-RU" sz="2000" smtClean="0"/>
              <a:t>уководитель </a:t>
            </a:r>
            <a:r>
              <a:rPr lang="ru-RU" sz="2000" dirty="0" smtClean="0"/>
              <a:t>учитель </a:t>
            </a:r>
            <a:r>
              <a:rPr lang="ru-RU" sz="2000" dirty="0" smtClean="0"/>
              <a:t>истории Супрун А.А.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48680"/>
            <a:ext cx="8305800" cy="1981200"/>
          </a:xfrm>
        </p:spPr>
        <p:txBody>
          <a:bodyPr/>
          <a:lstStyle/>
          <a:p>
            <a:r>
              <a:rPr lang="ru-RU" sz="4400" b="1" dirty="0" smtClean="0"/>
              <a:t>Оборона и освобождение г.Севастополя </a:t>
            </a:r>
            <a:br>
              <a:rPr lang="ru-RU" sz="4400" b="1" dirty="0" smtClean="0"/>
            </a:br>
            <a:r>
              <a:rPr lang="ru-RU" sz="4400" b="1" dirty="0" smtClean="0"/>
              <a:t>в 1941-1945 гг.</a:t>
            </a:r>
            <a:endParaRPr lang="ru-RU" sz="4400" dirty="0"/>
          </a:p>
        </p:txBody>
      </p:sp>
      <p:pic>
        <p:nvPicPr>
          <p:cNvPr id="4" name="Рисунок 3" descr="Картина А. А. Дейнеки «Оборона Севастополя». Государственный Русский музей, Санкт-Петербур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142264" cy="265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7283152" cy="4824536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dirty="0" smtClean="0">
                <a:solidFill>
                  <a:srgbClr val="FF0000"/>
                </a:solidFill>
              </a:rPr>
              <a:t>С 30 октября по 11 ноября </a:t>
            </a:r>
            <a:r>
              <a:rPr lang="ru-RU" dirty="0" smtClean="0"/>
              <a:t>велись бои на дальних подступах к Севастополю</a:t>
            </a:r>
            <a:r>
              <a:rPr lang="ru-RU" dirty="0" smtClean="0">
                <a:solidFill>
                  <a:srgbClr val="FF0000"/>
                </a:solidFill>
              </a:rPr>
              <a:t>, со 2 ноября </a:t>
            </a:r>
            <a:r>
              <a:rPr lang="ru-RU" dirty="0" smtClean="0"/>
              <a:t>начались атаки внешнего рубежа обороны крепости. Сухопутных частей в городе не оставалось, защита осуществлялась силами морской пехоты Черноморского флота, береговыми батареями, отдельными (учебными, артиллерийскими, зенитными) подразделениями при огневой поддержке кораблей. Одновременно в город отходили части рассеянных советских войск. Советская группировка насчитывала вначале около </a:t>
            </a:r>
            <a:r>
              <a:rPr lang="ru-RU" dirty="0" smtClean="0">
                <a:solidFill>
                  <a:srgbClr val="FF0000"/>
                </a:solidFill>
              </a:rPr>
              <a:t>20 тысяч человек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ПЕРВЫЙ ШТУРМ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(30 октября – 21 ноября 1941 г.)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ru-RU" dirty="0">
                <a:solidFill>
                  <a:srgbClr val="FF0000"/>
                </a:solidFill>
              </a:rPr>
              <a:t>В конце октября </a:t>
            </a:r>
            <a:r>
              <a:rPr lang="ru-RU" dirty="0"/>
              <a:t>Ставка ВГК решила усилить гарнизон Севастополя силами Приморской армии (командующий — генерал-майор И. Е. Петров). Приморская армия была морем переброшена  в Севастополь. Силы подкрепления составили до </a:t>
            </a:r>
            <a:r>
              <a:rPr lang="ru-RU" dirty="0">
                <a:solidFill>
                  <a:srgbClr val="FF0000"/>
                </a:solidFill>
              </a:rPr>
              <a:t>36 тысяч человек</a:t>
            </a:r>
            <a:r>
              <a:rPr lang="ru-RU" dirty="0"/>
              <a:t>, около 500 орудий, 20 тысяч тонн боеприпасов, танки и другие виды вооружений и материалов. Таким образом, к середине ноября гарнизон Севастополя насчитывал, — по советским данным, — около </a:t>
            </a:r>
            <a:r>
              <a:rPr lang="ru-RU" dirty="0">
                <a:solidFill>
                  <a:srgbClr val="FF0000"/>
                </a:solidFill>
              </a:rPr>
              <a:t>50-55 тысяч человек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ПЕРВЫЙ ШТУРМ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      (30 октября – 21 ноября 1941 г.)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55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9—10 ноября </a:t>
            </a:r>
            <a:r>
              <a:rPr lang="ru-RU" dirty="0" smtClean="0"/>
              <a:t>вермахту удалось полностью окружить крепость с суши, однако в течение ноября к своим пробивались силы арьергарда, в частности, части 184-й стрелковой дивизии НКВД, прикрывавшей отход 51-й армии.</a:t>
            </a:r>
          </a:p>
          <a:p>
            <a:pPr fontAlgn="base"/>
            <a:r>
              <a:rPr lang="ru-RU" dirty="0" smtClean="0"/>
              <a:t>11 ноября с подходом основной группировки 11-й армии вермахта завязались бои по всему периметру. В течение 10 дней наступавшим удалось незначительно вклиниться в передовую полосу обороны после чего в сражении </a:t>
            </a:r>
            <a:r>
              <a:rPr lang="ru-RU" dirty="0" smtClean="0">
                <a:solidFill>
                  <a:srgbClr val="FF0000"/>
                </a:solidFill>
              </a:rPr>
              <a:t>наступила пауза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Сражение- Пауза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urm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429684" cy="51504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Схема первого штурма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58204" cy="469108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</a:rPr>
              <a:t>Оборона Севастополя с суши опиралась на серию крупных долговременных сооружений (артиллерийских фортов). Для разрушения фортов немцы применили осадную артиллерию крупных калибров. Всего на периметре в 22 км было расположено </a:t>
            </a:r>
            <a:r>
              <a:rPr lang="ru-RU" dirty="0" smtClean="0">
                <a:solidFill>
                  <a:srgbClr val="FF0000"/>
                </a:solidFill>
              </a:rPr>
              <a:t>свыше 200 батарей тяжёлой артиллерии. </a:t>
            </a:r>
            <a:r>
              <a:rPr lang="ru-RU" dirty="0" smtClean="0">
                <a:solidFill>
                  <a:schemeClr val="bg1"/>
                </a:solidFill>
              </a:rPr>
              <a:t>Большинство батарей состояло из обычной артиллерии крупных калибров, включая тяжёлые гаубицы 210 мм, и тяжёлые гаубицы 300 и 350 мм, сохранившиеся со времён Первой мировой войны. Были также применены сверхтяжёлые осадные орудия:</a:t>
            </a:r>
          </a:p>
          <a:p>
            <a:pPr lvl="0" fontAlgn="base"/>
            <a:r>
              <a:rPr lang="ru-RU" dirty="0" smtClean="0">
                <a:solidFill>
                  <a:srgbClr val="FF0000"/>
                </a:solidFill>
              </a:rPr>
              <a:t>гаубица Gamma Mörser </a:t>
            </a:r>
            <a:r>
              <a:rPr lang="ru-RU" dirty="0" smtClean="0">
                <a:solidFill>
                  <a:schemeClr val="bg1"/>
                </a:solidFill>
              </a:rPr>
              <a:t>— 420 мм</a:t>
            </a:r>
          </a:p>
          <a:p>
            <a:pPr lvl="0" fontAlgn="base"/>
            <a:r>
              <a:rPr lang="ru-RU" dirty="0" smtClean="0">
                <a:solidFill>
                  <a:srgbClr val="FF0000"/>
                </a:solidFill>
              </a:rPr>
              <a:t>2 самоходных мортиры Karl </a:t>
            </a:r>
            <a:r>
              <a:rPr lang="ru-RU" dirty="0" smtClean="0">
                <a:solidFill>
                  <a:schemeClr val="bg1"/>
                </a:solidFill>
              </a:rPr>
              <a:t>— 600 мм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ВТОРОЙ ШТУРМ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( 22 декабря 1941 г. - 8 января 1942 г.)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>
                <a:solidFill>
                  <a:schemeClr val="bg1"/>
                </a:solidFill>
              </a:rPr>
              <a:t>Под Севастополем также в первый и последний раз было использовано сверхтяжёлое 800-мм орудие класса «Дора». Огонь «Доры» был направлен против фортов ББ-30, ББ-35, а также подземных складов боеприпасов, расположенных в скальных массивах. Как выяснилось позднее, один из снарядов пробил скальный массив толщиной </a:t>
            </a:r>
            <a:r>
              <a:rPr lang="ru-RU" dirty="0">
                <a:solidFill>
                  <a:srgbClr val="FF0000"/>
                </a:solidFill>
              </a:rPr>
              <a:t>30 </a:t>
            </a:r>
            <a:r>
              <a:rPr lang="ru-RU" dirty="0" err="1">
                <a:solidFill>
                  <a:srgbClr val="FF0000"/>
                </a:solidFill>
              </a:rPr>
              <a:t>м</a:t>
            </a:r>
            <a:r>
              <a:rPr lang="ru-RU" dirty="0" err="1">
                <a:solidFill>
                  <a:schemeClr val="bg1"/>
                </a:solidFill>
              </a:rPr>
              <a:t>.Против</a:t>
            </a:r>
            <a:r>
              <a:rPr lang="ru-RU" dirty="0">
                <a:solidFill>
                  <a:schemeClr val="bg1"/>
                </a:solidFill>
              </a:rPr>
              <a:t> менее укреплённых </a:t>
            </a:r>
            <a:r>
              <a:rPr lang="ru-RU" dirty="0" err="1">
                <a:solidFill>
                  <a:schemeClr val="bg1"/>
                </a:solidFill>
              </a:rPr>
              <a:t>ДОТов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err="1">
                <a:solidFill>
                  <a:schemeClr val="bg1"/>
                </a:solidFill>
              </a:rPr>
              <a:t>ДЗОТов</a:t>
            </a:r>
            <a:r>
              <a:rPr lang="ru-RU" dirty="0">
                <a:solidFill>
                  <a:schemeClr val="bg1"/>
                </a:solidFill>
              </a:rPr>
              <a:t> широко применялись зенитные 88-мм орудия, и скорострельные зенитные орудия 20-мм и 37-мм, ведшие огонь прямой наводкой.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ВТОРОЙ ШТУРМ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( 22 декабря 1941 г. - 8 января 1942 г.)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28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Штурм начался 17 декабря</a:t>
            </a:r>
            <a:r>
              <a:rPr lang="ru-RU" dirty="0">
                <a:solidFill>
                  <a:schemeClr val="bg1"/>
                </a:solidFill>
              </a:rPr>
              <a:t>. После массированной артиллерийской подготовки, немецкие части перешли в наступление в долине р. </a:t>
            </a:r>
            <a:r>
              <a:rPr lang="ru-RU" dirty="0" err="1">
                <a:solidFill>
                  <a:schemeClr val="bg1"/>
                </a:solidFill>
              </a:rPr>
              <a:t>Бельбек</a:t>
            </a:r>
            <a:r>
              <a:rPr lang="ru-RU" dirty="0">
                <a:solidFill>
                  <a:schemeClr val="bg1"/>
                </a:solidFill>
              </a:rPr>
              <a:t>. 22-я </a:t>
            </a:r>
            <a:r>
              <a:rPr lang="ru-RU" dirty="0" err="1">
                <a:solidFill>
                  <a:schemeClr val="bg1"/>
                </a:solidFill>
              </a:rPr>
              <a:t>Нижнесаксоксанская</a:t>
            </a:r>
            <a:r>
              <a:rPr lang="ru-RU" dirty="0">
                <a:solidFill>
                  <a:schemeClr val="bg1"/>
                </a:solidFill>
              </a:rPr>
              <a:t> и 132-я пехотная дивизии смогли прорваться в зону укреплений южнее долины, 50-я и 24-я дивизии, понеся большие потери, сколько ни будь продвинуться не смогли.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 Немецкие войска смогли приблизиться к форту «Сталин». Однако к </a:t>
            </a:r>
            <a:r>
              <a:rPr lang="ru-RU" dirty="0">
                <a:solidFill>
                  <a:srgbClr val="FF0000"/>
                </a:solidFill>
              </a:rPr>
              <a:t>30 декабря</a:t>
            </a:r>
            <a:r>
              <a:rPr lang="ru-RU" dirty="0">
                <a:solidFill>
                  <a:schemeClr val="bg1"/>
                </a:solidFill>
              </a:rPr>
              <a:t> наступательные возможности 11-й армии иссякли.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ВТОРОЙ ШТУРМ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( 22 декабря 1941 г. - 8 января 1942 г.)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07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urm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8429684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Схема второго штурма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078893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12221"/>
            <a:ext cx="7824740" cy="49742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Самоходная мортира </a:t>
            </a:r>
            <a:r>
              <a:rPr lang="ru-RU" dirty="0" err="1" smtClean="0"/>
              <a:t>Karl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ra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93096"/>
            <a:ext cx="7929618" cy="49219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Пушка «</a:t>
            </a:r>
            <a:r>
              <a:rPr lang="ru-RU" dirty="0" err="1" smtClean="0"/>
              <a:t>Дора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rgbClr val="FF0000"/>
                </a:solidFill>
              </a:rPr>
              <a:t>Силы сторон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28596" y="1426743"/>
          <a:ext cx="8229600" cy="4502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3387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</a:t>
                      </a:r>
                      <a:r>
                        <a:rPr lang="ru-RU" sz="2400" dirty="0" smtClean="0"/>
                        <a:t>СТОРОНЫ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0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СССР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Третий рейх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376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Румыния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03387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</a:t>
                      </a:r>
                      <a:r>
                        <a:rPr lang="ru-RU" sz="2400" dirty="0" smtClean="0"/>
                        <a:t>Командующие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1475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Г. И.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Левченко И. Е. Петров Ф. С. Октябрьский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dirty="0" smtClean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Э.Фон Манштейн</a:t>
                      </a:r>
                    </a:p>
                  </a:txBody>
                  <a:tcPr/>
                </a:tc>
              </a:tr>
              <a:tr h="170151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6 июня 1942: 118 890 чел. 116 самолетов, 47 танков, 455 орудий армейской артиллерии, 151 орудие береговой артиллерии (100—305 мм) 1770 миномётов 12 реактивных миномётов М-8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6 июня 1942: 203 800 чел. 1060 самолётов, 150 танков, 670 полевых и осадных орудий, 655 противотанковых орудий, 720 миномётов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cmGammaG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8113691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Гаубица Gamma </a:t>
            </a:r>
            <a:r>
              <a:rPr lang="ru-RU" dirty="0" err="1" smtClean="0"/>
              <a:t>Mörser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</a:rPr>
              <a:t>Для летнего штурма немецкое командование в составе 11-ой армии использовало силы шести корпусов:54-й армейский: 22-я, 24-я, 50-я, 132-я пехотные дивизии;30-й армейский: 72-я, 170-я пехотные, 28-я легкая дивизии;42-й армейский: 46-я пехотная, моторизованная бригада Гроддека;7-й румынский: 10-я, 19-я пехотная,4-я горная дивизии, 8-я кавалерийская бригада; Румынский горный: 1-я горная, 18-я пехотная дивизии, 4-я горная бригада;8-й авиационный. В распоряжении армии находились также 300-й отдельный танковый батальон, три дивизиона самоходных установок, 208 батарей орудий (не считая зенитных) в том числе 93 батареи тяжелых и сверхтяжелых орудий.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D70308"/>
                </a:solidFill>
              </a:rPr>
              <a:t>                ТРЕТИЙ</a:t>
            </a:r>
            <a:r>
              <a:rPr lang="ru-RU" sz="4000" dirty="0" smtClean="0">
                <a:solidFill>
                  <a:srgbClr val="D70308"/>
                </a:solidFill>
              </a:rPr>
              <a:t> ШТУРМ</a:t>
            </a:r>
            <a:br>
              <a:rPr lang="ru-RU" sz="4000" dirty="0" smtClean="0">
                <a:solidFill>
                  <a:srgbClr val="D70308"/>
                </a:solidFill>
              </a:rPr>
            </a:br>
            <a:r>
              <a:rPr lang="ru-RU" sz="4000" dirty="0" smtClean="0">
                <a:solidFill>
                  <a:srgbClr val="D70308"/>
                </a:solidFill>
              </a:rPr>
              <a:t>           (7 июня 1942 г. – 4 июля 1942 г.)</a:t>
            </a:r>
            <a:endParaRPr lang="ru-RU" sz="4000" dirty="0">
              <a:solidFill>
                <a:srgbClr val="D703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Штурм начался 7 июня</a:t>
            </a:r>
            <a:r>
              <a:rPr lang="ru-RU" dirty="0"/>
              <a:t>. Упорная борьба и контратаки защитников продолжались более недели. В атакующих немецких ротах осталось, в среднем по 25 человек. </a:t>
            </a:r>
            <a:r>
              <a:rPr lang="ru-RU" dirty="0">
                <a:solidFill>
                  <a:srgbClr val="FF0000"/>
                </a:solidFill>
              </a:rPr>
              <a:t>Перелом наступил 17 июня</a:t>
            </a:r>
            <a:r>
              <a:rPr lang="ru-RU" dirty="0"/>
              <a:t>: на </a:t>
            </a:r>
            <a:r>
              <a:rPr lang="ru-RU" i="1" dirty="0"/>
              <a:t>южном</a:t>
            </a:r>
            <a:r>
              <a:rPr lang="ru-RU" dirty="0"/>
              <a:t> участке атакующие заняли позицию, известную как </a:t>
            </a:r>
            <a:r>
              <a:rPr lang="ru-RU" dirty="0">
                <a:solidFill>
                  <a:srgbClr val="FF0000"/>
                </a:solidFill>
              </a:rPr>
              <a:t>«орлиное гнездо» </a:t>
            </a:r>
            <a:r>
              <a:rPr lang="ru-RU" dirty="0"/>
              <a:t>и вышли к подножию Сапун-горы. На </a:t>
            </a:r>
            <a:r>
              <a:rPr lang="ru-RU" i="1" dirty="0"/>
              <a:t>северном</a:t>
            </a:r>
            <a:r>
              <a:rPr lang="ru-RU" dirty="0"/>
              <a:t> участке был захвачен форт </a:t>
            </a:r>
            <a:r>
              <a:rPr lang="ru-RU" dirty="0">
                <a:solidFill>
                  <a:srgbClr val="FF0000"/>
                </a:solidFill>
              </a:rPr>
              <a:t>«Сталин» </a:t>
            </a:r>
            <a:r>
              <a:rPr lang="ru-RU" dirty="0"/>
              <a:t>и подножие </a:t>
            </a:r>
            <a:r>
              <a:rPr lang="ru-RU" dirty="0" err="1"/>
              <a:t>Мекензиевых</a:t>
            </a:r>
            <a:r>
              <a:rPr lang="ru-RU" dirty="0"/>
              <a:t> высот. В этот день пало ещё несколько фортов, включая батарею ББ-30 (как её называли немцы, форт </a:t>
            </a:r>
            <a:r>
              <a:rPr lang="ru-RU" dirty="0">
                <a:solidFill>
                  <a:srgbClr val="FF0000"/>
                </a:solidFill>
              </a:rPr>
              <a:t>«Максим Горький-1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).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ТРЕТИЙ</a:t>
            </a:r>
            <a:r>
              <a:rPr lang="ru-RU" sz="4400" dirty="0">
                <a:solidFill>
                  <a:srgbClr val="FF0000"/>
                </a:solidFill>
              </a:rPr>
              <a:t> ШТУРМ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           (7 июня 1942 г. – 4 июля 1942 г.)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9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С этого момента немецкая артиллерия могла обстреливать Северную бухту, и подвоз подкреплений и боеприпасов стал невозможен. Однако внутреннее кольцо обороны ещё сохранилось, и лобовой штурм не предвещал немцам ничего хорошего. В ночь </a:t>
            </a:r>
            <a:r>
              <a:rPr lang="ru-RU" dirty="0" smtClean="0">
                <a:solidFill>
                  <a:srgbClr val="FF0000"/>
                </a:solidFill>
              </a:rPr>
              <a:t>с 28-го на 29-е июня </a:t>
            </a:r>
            <a:r>
              <a:rPr lang="ru-RU" dirty="0" smtClean="0"/>
              <a:t>без артиллерийской подготовки передовые части 30-го корпуса на надувных лодках скрытно переправились через бухту и внезапно атаковали. </a:t>
            </a:r>
            <a:r>
              <a:rPr lang="ru-RU" dirty="0" smtClean="0">
                <a:solidFill>
                  <a:srgbClr val="FF0000"/>
                </a:solidFill>
              </a:rPr>
              <a:t>30 июня </a:t>
            </a:r>
            <a:r>
              <a:rPr lang="ru-RU" dirty="0" smtClean="0"/>
              <a:t>пал Малахов курган. К этому времени у защитников Севастополя стали заканчиваться боеприпасы, и командующий обороной вице-адмирал Октябрьский получил разрешение Ставки ВГК на эвакуацию.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Последние этапы обороны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1 июля </a:t>
            </a:r>
            <a:r>
              <a:rPr lang="ru-RU" dirty="0">
                <a:solidFill>
                  <a:schemeClr val="bg1"/>
                </a:solidFill>
              </a:rPr>
              <a:t>сопротивление защитников города прекратилось, кроме отдельных разрозненных очагов.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Остатки Приморской армии, лишённые высшего командования, отошли на мыс Херсонес, где сопротивлялись ещё три дня. По советским архивным данным число пленных не превышало 78 230 человек, а захвата авиационной техники не было: остававшиеся в строю на момент 3-го штурма самолёты были частично передислоцированы на Кавказ, частично сброшены в море и затоплены. </a:t>
            </a:r>
            <a:r>
              <a:rPr lang="ru-RU" dirty="0">
                <a:solidFill>
                  <a:srgbClr val="FF0000"/>
                </a:solidFill>
              </a:rPr>
              <a:t>В период с 1 по 10 июля 1942 </a:t>
            </a:r>
            <a:r>
              <a:rPr lang="ru-RU" dirty="0">
                <a:solidFill>
                  <a:schemeClr val="bg1"/>
                </a:solidFill>
              </a:rPr>
              <a:t>года из Севастополя всеми видами транспортных средств было вывезено 1726 человек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Последние этапы обороны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0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>
                <a:solidFill>
                  <a:srgbClr val="FF0000"/>
                </a:solidFill>
              </a:rPr>
              <a:t>3 июля 1942 года </a:t>
            </a:r>
            <a:r>
              <a:rPr lang="ru-RU" dirty="0" err="1">
                <a:solidFill>
                  <a:schemeClr val="bg1"/>
                </a:solidFill>
              </a:rPr>
              <a:t>Совинформбюро</a:t>
            </a:r>
            <a:r>
              <a:rPr lang="ru-RU" dirty="0">
                <a:solidFill>
                  <a:schemeClr val="bg1"/>
                </a:solidFill>
              </a:rPr>
              <a:t> дало сводку о потере Севастополя: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Севастополь оставлен советскими войсками, но оборона Севастополя войдёт в историю Отечественной войны Советского Союза как одна из самых ярких её страниц. </a:t>
            </a:r>
            <a:r>
              <a:rPr lang="ru-RU" dirty="0" err="1">
                <a:solidFill>
                  <a:schemeClr val="bg1"/>
                </a:solidFill>
              </a:rPr>
              <a:t>Севастопольцы</a:t>
            </a:r>
            <a:r>
              <a:rPr lang="ru-RU" dirty="0">
                <a:solidFill>
                  <a:schemeClr val="bg1"/>
                </a:solidFill>
              </a:rPr>
              <a:t> обогатили славные боевые традиции народов СССР. Беззаветное мужество, ярость в борьбе с врагом и самоотверженность защитников Севастополя вдохновляют советских патриотов на дальнейшие героические подвиги в борьбе против ненавистных оккупантов.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— Сообщение Советского Информбюро от 3 июля 1942 года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Последние этапы обороны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4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_scheme_sevastopol_3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1"/>
            <a:ext cx="8501122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Третий штурм. Завершающий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     </a:t>
            </a:r>
            <a:r>
              <a:rPr lang="ru-RU" sz="6000" dirty="0" smtClean="0">
                <a:solidFill>
                  <a:srgbClr val="FF0000"/>
                </a:solidFill>
              </a:rPr>
              <a:t>Потери обеих сторон</a:t>
            </a:r>
            <a:endParaRPr lang="ru-RU" sz="6000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357422" y="1428736"/>
          <a:ext cx="4257676" cy="495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838"/>
                <a:gridCol w="2128838"/>
              </a:tblGrid>
              <a:tr h="31647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СССР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Третий</a:t>
                      </a:r>
                      <a:r>
                        <a:rPr lang="ru-RU" baseline="0" dirty="0" smtClean="0">
                          <a:solidFill>
                            <a:schemeClr val="bg2"/>
                          </a:solidFill>
                        </a:rPr>
                        <a:t> рейх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58891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около 18 тысяч убитых, 5 тысяч раненых, 95 тысяч пленных; 622 артиллерийских орудия и 758 минометов, 26 танков; крейсер 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Червона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Украина», 4 эскадренных миноносца, 4 крупных транспорта, подводные лодки С-32 и Щ-214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Советские </a:t>
                      </a:r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данные: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общие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300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безвозратные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60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немецкие данные </a:t>
                      </a:r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отсутствуют.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альтернативные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данные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35,5 тысяч человек, из них 27,0 тысяч человек немецких потерь и 8,5 тысяч румынских, из которых погибшие 4300 и 1600 человек соответственно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Севастополь был освобождён 9 мая 1944 года, ровно за год до окончания войны. Его освобождение явилось заключительным этапом Крымской операции, которой предшествовали успешные Мелитопольская, </a:t>
            </a:r>
            <a:r>
              <a:rPr lang="ru-RU" dirty="0" err="1" smtClean="0"/>
              <a:t>Новороссийско-Таманская,Керчинско-Эльтигейская</a:t>
            </a:r>
            <a:r>
              <a:rPr lang="ru-RU" dirty="0" smtClean="0"/>
              <a:t> операция, завершившиеся полной блокадой крымской группировки немецких и румынских войск. Всю зиму 1943-1944 годов войска 4-го Украинского фронта в районе Сиваша и Перекопа, а отдельная Приморская армия в районе Керчи готовились к прорыву сильно укрепленной обороны противника. Черноморский флот должен был блокировать Крым с моря и нарушить морские сообщения противника с портами Румынии и Болгарии. Координация действий сухопутных и военно-морских сил была поручена представителю ставки Верховного Главнокомандования Маршалу Советского Союза А.М. Василевскому.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Начало  операции по освобождению Севастополя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Первая попытка советских войск взять с ходу Севастополь 23 апреля не увенчалась успехом. Тогда началась перегруппировка и подготовка советских войск, которая продолжалась до 5 мая. В период подготовки велась разведка боем - вычислялись огневые точки противника, которые немедленно подавлялись авиацией и артиллерией. На каждый ствол оружия было заготовлено по три боекомплекта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 мая </a:t>
            </a:r>
            <a:r>
              <a:rPr lang="ru-RU" dirty="0" smtClean="0">
                <a:solidFill>
                  <a:schemeClr val="bg1"/>
                </a:solidFill>
              </a:rPr>
              <a:t>после усиленной авиационной и артиллерийской подготовки 2-я гвардейская армия начала наступление на </a:t>
            </a:r>
            <a:r>
              <a:rPr lang="ru-RU" dirty="0" err="1" smtClean="0">
                <a:solidFill>
                  <a:schemeClr val="bg1"/>
                </a:solidFill>
              </a:rPr>
              <a:t>Мекензиевы</a:t>
            </a:r>
            <a:r>
              <a:rPr lang="ru-RU" dirty="0" smtClean="0">
                <a:solidFill>
                  <a:schemeClr val="bg1"/>
                </a:solidFill>
              </a:rPr>
              <a:t> горы.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Генеральный штурм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концу сентября 1941 </a:t>
            </a:r>
            <a:r>
              <a:rPr lang="ru-RU" dirty="0" smtClean="0"/>
              <a:t>немецкие войска овладели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Смоленском и Киевом, блокировали Ленинград</a:t>
            </a:r>
            <a:r>
              <a:rPr lang="ru-RU" dirty="0" smtClean="0"/>
              <a:t>. </a:t>
            </a:r>
            <a:endParaRPr lang="en-US" dirty="0" smtClean="0"/>
          </a:p>
          <a:p>
            <a:pPr fontAlgn="base"/>
            <a:r>
              <a:rPr lang="ru-RU" dirty="0" smtClean="0">
                <a:solidFill>
                  <a:srgbClr val="C00000"/>
                </a:solidFill>
              </a:rPr>
              <a:t>На юго-западном направлении </a:t>
            </a:r>
            <a:r>
              <a:rPr lang="ru-RU" dirty="0" smtClean="0"/>
              <a:t>противник также добился значительных успехов: в битве под Уманью и в киевском котле были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разбиты основные силы Юго-Западного фронта РККА, была занята большая часть Украины. 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base"/>
            <a:r>
              <a:rPr lang="ru-RU" dirty="0" smtClean="0"/>
              <a:t>В </a:t>
            </a:r>
            <a:r>
              <a:rPr lang="ru-RU" dirty="0" smtClean="0">
                <a:solidFill>
                  <a:srgbClr val="FF0000"/>
                </a:solidFill>
              </a:rPr>
              <a:t>середине сентября </a:t>
            </a:r>
            <a:r>
              <a:rPr lang="ru-RU" dirty="0" smtClean="0"/>
              <a:t>вермахт</a:t>
            </a:r>
            <a:r>
              <a:rPr lang="en-US" dirty="0" smtClean="0"/>
              <a:t> </a:t>
            </a:r>
            <a:r>
              <a:rPr lang="ru-RU" dirty="0" smtClean="0"/>
              <a:t>вышел на подступы </a:t>
            </a:r>
            <a:r>
              <a:rPr lang="ru-RU" dirty="0" smtClean="0">
                <a:solidFill>
                  <a:srgbClr val="C00000"/>
                </a:solidFill>
              </a:rPr>
              <a:t>к Крыму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Предыстория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FF0000"/>
                </a:solidFill>
              </a:rPr>
              <a:t>7 мая </a:t>
            </a:r>
            <a:r>
              <a:rPr lang="ru-RU" dirty="0">
                <a:solidFill>
                  <a:schemeClr val="bg1"/>
                </a:solidFill>
              </a:rPr>
              <a:t>начался генеральный штурм укреплённого района противника по всему фронту. Главный удар наносился на участке Сапун-гора – высота Горная. Только в этом межгорье могли пройти танки 19-го танкового корпуса. Отсюда был самый короткий путь на Севастополь и к мысам </a:t>
            </a:r>
            <a:r>
              <a:rPr lang="ru-RU" dirty="0" err="1">
                <a:solidFill>
                  <a:schemeClr val="bg1"/>
                </a:solidFill>
              </a:rPr>
              <a:t>Фиолент</a:t>
            </a:r>
            <a:r>
              <a:rPr lang="ru-RU" dirty="0">
                <a:solidFill>
                  <a:schemeClr val="bg1"/>
                </a:solidFill>
              </a:rPr>
              <a:t> и Херсонес, бухтам Камышовая и Казачья – местам предполагаемой эвакуации вражеских войск. Однако этот участок являлся и самым укреплённым.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С упорными боями части 2-ой гвардейской армии </a:t>
            </a:r>
            <a:r>
              <a:rPr lang="ru-RU" dirty="0">
                <a:solidFill>
                  <a:srgbClr val="C00000"/>
                </a:solidFill>
              </a:rPr>
              <a:t>8 мая, выбив врага с </a:t>
            </a:r>
            <a:r>
              <a:rPr lang="ru-RU" dirty="0" err="1">
                <a:solidFill>
                  <a:srgbClr val="C00000"/>
                </a:solidFill>
              </a:rPr>
              <a:t>Мекензиевых</a:t>
            </a:r>
            <a:r>
              <a:rPr lang="ru-RU" dirty="0">
                <a:solidFill>
                  <a:srgbClr val="C00000"/>
                </a:solidFill>
              </a:rPr>
              <a:t> гор, вышли к Северной бухте.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Генеральный штурм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80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 мая 1944 в 8 часов утра начался общий штурм Севастополя</a:t>
            </a:r>
          </a:p>
          <a:p>
            <a:r>
              <a:rPr lang="ru-RU" dirty="0" smtClean="0"/>
              <a:t>Силы Советских войск были на столько велики что немцы из-за не хватки плавательных средств переправлялись на руках , на оставшиеся точки такие как мыс Херсонес, Камышовая и Казачья бухта.</a:t>
            </a:r>
          </a:p>
          <a:p>
            <a:r>
              <a:rPr lang="ru-RU" dirty="0" smtClean="0"/>
              <a:t>Оттуда советские войска и вытеснили окончательно все что осталось в Крыму от фашистов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12 мая </a:t>
            </a:r>
            <a:r>
              <a:rPr lang="ru-RU" dirty="0" smtClean="0"/>
              <a:t>немецко-фашистские войска были сброшены в море.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Окончательные бои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Севастополь освобожден, население которое сократилось почти что до 3 00</a:t>
            </a:r>
            <a:r>
              <a:rPr lang="en-US" dirty="0" smtClean="0">
                <a:solidFill>
                  <a:srgbClr val="FFFF00"/>
                </a:solidFill>
              </a:rPr>
              <a:t>0</a:t>
            </a:r>
            <a:r>
              <a:rPr lang="ru-RU" dirty="0" smtClean="0">
                <a:solidFill>
                  <a:srgbClr val="FFFF00"/>
                </a:solidFill>
              </a:rPr>
              <a:t> человек, снова, начало восстанавливать город с нуля. Крым в защите. Но наши деды, а так же все ветераны которые обороняли этот город Герой и так же освобождали, помнят все те страшные события которые там произошли, всю ту боль которую им тогда пришлось пережить. И когда в Севастополе 9 мая проходит парад победы то Севастополь отмечает не только День Победы, но и свой день</a:t>
            </a:r>
          </a:p>
          <a:p>
            <a:pPr>
              <a:buNone/>
            </a:pPr>
            <a:r>
              <a:rPr lang="ru-RU" dirty="0" smtClean="0"/>
              <a:t>   День своего освобождения…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FF0000"/>
                </a:solidFill>
              </a:rPr>
              <a:t>Завершение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2"/>
                </a:solidFill>
              </a:rPr>
              <a:t>Кузнецов Ф.И. – генерал-полковник, армия   которого охраняла Крым до нападения на него </a:t>
            </a:r>
          </a:p>
        </p:txBody>
      </p:sp>
      <p:pic>
        <p:nvPicPr>
          <p:cNvPr id="4" name="Рисунок 3" descr="Kuznetcov_f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53344"/>
            <a:ext cx="5276418" cy="50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2"/>
                </a:solidFill>
              </a:rPr>
              <a:t> Лещенко Алексей Яковлевич – командующий</a:t>
            </a:r>
            <a:br>
              <a:rPr lang="ru-RU" sz="3200" dirty="0">
                <a:solidFill>
                  <a:schemeClr val="bg2"/>
                </a:solidFill>
              </a:rPr>
            </a:br>
            <a:r>
              <a:rPr lang="ru-RU" sz="3200" dirty="0">
                <a:solidFill>
                  <a:schemeClr val="bg2"/>
                </a:solidFill>
              </a:rPr>
              <a:t> 35- ой </a:t>
            </a:r>
            <a:r>
              <a:rPr lang="ru-RU" sz="3200" dirty="0" smtClean="0">
                <a:solidFill>
                  <a:schemeClr val="bg2"/>
                </a:solidFill>
              </a:rPr>
              <a:t>Бронебашне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Sevastopol-Battery35_WWII-01-67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930" y="1524001"/>
            <a:ext cx="9177930" cy="434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vastopol-Battery30-35_WWII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7858180" cy="48577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35-я – бронебашня ведет огонь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42059577_kg12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215370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Матросы возле башни 30 –ой батареи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-Sevastopol-Battery30-35_1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429684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06643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6100" y="1524000"/>
            <a:ext cx="29718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Медаль  за </a:t>
            </a:r>
            <a:br>
              <a:rPr lang="ru-RU" dirty="0" smtClean="0"/>
            </a:br>
            <a:r>
              <a:rPr lang="ru-RU" dirty="0" smtClean="0"/>
              <a:t>«Оборону Севастополя»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Парад в День освобождения Севастополя</a:t>
            </a:r>
            <a:endParaRPr lang="ru-RU" dirty="0"/>
          </a:p>
        </p:txBody>
      </p:sp>
      <p:pic>
        <p:nvPicPr>
          <p:cNvPr id="6" name="Содержимое 5" descr="Севастополь-День-Победы-мар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215370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1. Крым имел стратегическое значение, как один из путей к нефтеносным районам Кавказа (через Керченский пролив и Тамань)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Крым был важен как база для авиации</a:t>
            </a:r>
            <a:r>
              <a:rPr lang="ru-RU" dirty="0" smtClean="0"/>
              <a:t>. С потерей Крыма советская авиация лишилась бы возможности налётов на нефтепромыслы Румынии, а немцы смогли бы наносить удары по целям на Кавказе.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3.</a:t>
            </a:r>
            <a:r>
              <a:rPr lang="ru-RU" dirty="0" smtClean="0"/>
              <a:t> Советское командование понимало важность удержания полуострова и сосредоточило на этом усилия, </a:t>
            </a:r>
            <a:r>
              <a:rPr lang="ru-RU" dirty="0" smtClean="0">
                <a:solidFill>
                  <a:srgbClr val="FF0000"/>
                </a:solidFill>
              </a:rPr>
              <a:t>отказавшись от обороны Одессы.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Причины нападения на Крым войск вермахта и мероприятия РККА по укреплению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 smtClean="0"/>
              <a:t>Оборона полуострова возлагалась на сформированную в августе непосредственно подчиняющуюся Ставке ВГК 51-ю Отдельную Армию под командованием генерал-полковника Ф. И. Кузнецова. </a:t>
            </a:r>
          </a:p>
          <a:p>
            <a:pPr fontAlgn="base"/>
            <a:r>
              <a:rPr lang="ru-RU" dirty="0" smtClean="0"/>
              <a:t>Северное направление прикрывали три стрелковые дивизии: </a:t>
            </a:r>
          </a:p>
          <a:p>
            <a:pPr lvl="1" fontAlgn="base"/>
            <a:r>
              <a:rPr lang="ru-RU" dirty="0" smtClean="0"/>
              <a:t>276-я (ком. </a:t>
            </a:r>
            <a:r>
              <a:rPr lang="ru-RU" dirty="0" err="1" smtClean="0"/>
              <a:t>ген.-майор</a:t>
            </a:r>
            <a:r>
              <a:rPr lang="ru-RU" dirty="0" smtClean="0"/>
              <a:t> И. С. Савинов) — </a:t>
            </a:r>
            <a:r>
              <a:rPr lang="ru-RU" dirty="0" err="1" smtClean="0"/>
              <a:t>Чонгарский</a:t>
            </a:r>
            <a:r>
              <a:rPr lang="ru-RU" dirty="0" smtClean="0"/>
              <a:t> полуостров и </a:t>
            </a:r>
            <a:r>
              <a:rPr lang="ru-RU" dirty="0" err="1" smtClean="0"/>
              <a:t>Арабатскую</a:t>
            </a:r>
            <a:r>
              <a:rPr lang="ru-RU" dirty="0" smtClean="0"/>
              <a:t> стрелку, </a:t>
            </a:r>
          </a:p>
          <a:p>
            <a:pPr lvl="1" fontAlgn="base"/>
            <a:r>
              <a:rPr lang="ru-RU" dirty="0" smtClean="0"/>
              <a:t>156-я (</a:t>
            </a:r>
            <a:r>
              <a:rPr lang="ru-RU" dirty="0" err="1" smtClean="0"/>
              <a:t>ген.-майор</a:t>
            </a:r>
            <a:r>
              <a:rPr lang="ru-RU" dirty="0" smtClean="0"/>
              <a:t> П. В. Черняев) — </a:t>
            </a:r>
            <a:r>
              <a:rPr lang="ru-RU" dirty="0" err="1" smtClean="0"/>
              <a:t>Перекопские</a:t>
            </a:r>
            <a:r>
              <a:rPr lang="ru-RU" dirty="0" smtClean="0"/>
              <a:t> позиции, </a:t>
            </a:r>
          </a:p>
          <a:p>
            <a:pPr lvl="1" fontAlgn="base"/>
            <a:r>
              <a:rPr lang="ru-RU" dirty="0" smtClean="0"/>
              <a:t>106-я (полк. А. Н. Первушин) растянулась на 70 километров по южному берегу Сиваша.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Положение войск до начала операции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/>
              <a:t>Три кавалерийские дивизии — </a:t>
            </a:r>
          </a:p>
          <a:p>
            <a:pPr lvl="1" fontAlgn="base"/>
            <a:r>
              <a:rPr lang="ru-RU" dirty="0"/>
              <a:t>48-я (ген.-майор Д. И. Аверкин),</a:t>
            </a:r>
          </a:p>
          <a:p>
            <a:pPr lvl="1" fontAlgn="base"/>
            <a:r>
              <a:rPr lang="ru-RU" dirty="0"/>
              <a:t>42-я (полк. В. В. Глаголев)</a:t>
            </a:r>
          </a:p>
          <a:p>
            <a:pPr lvl="1" fontAlgn="base"/>
            <a:r>
              <a:rPr lang="ru-RU" dirty="0"/>
              <a:t>40-я(полк. Ф. Ф. </a:t>
            </a:r>
            <a:r>
              <a:rPr lang="ru-RU" dirty="0" err="1"/>
              <a:t>Кудюров</a:t>
            </a:r>
            <a:r>
              <a:rPr lang="ru-RU" dirty="0"/>
              <a:t>)</a:t>
            </a:r>
          </a:p>
          <a:p>
            <a:pPr fontAlgn="base"/>
            <a:r>
              <a:rPr lang="ru-RU" dirty="0"/>
              <a:t>также 271-я стрелковая дивизия (полк. М. А. Титов) имели противодесантные задачи. </a:t>
            </a:r>
          </a:p>
          <a:p>
            <a:pPr fontAlgn="base"/>
            <a:r>
              <a:rPr lang="ru-RU" dirty="0"/>
              <a:t>Четыре сформированные в Крыму дивизии — </a:t>
            </a:r>
          </a:p>
          <a:p>
            <a:pPr lvl="1" fontAlgn="base"/>
            <a:r>
              <a:rPr lang="ru-RU" dirty="0"/>
              <a:t>172-я (полк. И. Г. </a:t>
            </a:r>
            <a:r>
              <a:rPr lang="ru-RU" dirty="0" err="1"/>
              <a:t>Торопцев</a:t>
            </a:r>
            <a:r>
              <a:rPr lang="ru-RU" dirty="0"/>
              <a:t>), </a:t>
            </a:r>
          </a:p>
          <a:p>
            <a:pPr lvl="1" fontAlgn="base"/>
            <a:r>
              <a:rPr lang="ru-RU" dirty="0"/>
              <a:t>184-я (полк. В. Н. Абрамов), </a:t>
            </a:r>
          </a:p>
          <a:p>
            <a:pPr lvl="1" fontAlgn="base"/>
            <a:r>
              <a:rPr lang="ru-RU" dirty="0"/>
              <a:t>320-я (полк. М. В. Виноградов),</a:t>
            </a:r>
          </a:p>
          <a:p>
            <a:pPr lvl="1" fontAlgn="base"/>
            <a:r>
              <a:rPr lang="ru-RU" dirty="0"/>
              <a:t> 321-я (полк. И. М. Алиев) охраняли побережье.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Положение войск до начала операции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78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12 сентября передовые немецкие части вышли к Крыму. </a:t>
            </a:r>
          </a:p>
          <a:p>
            <a:pPr fontAlgn="base"/>
            <a:r>
              <a:rPr lang="ru-RU" dirty="0" smtClean="0"/>
              <a:t>Командующий 11-й армией </a:t>
            </a:r>
            <a:r>
              <a:rPr lang="ru-RU" dirty="0" err="1" smtClean="0"/>
              <a:t>Манштейн</a:t>
            </a:r>
            <a:r>
              <a:rPr lang="ru-RU" dirty="0" smtClean="0"/>
              <a:t> принял решение создать группировку войск в составе:</a:t>
            </a:r>
          </a:p>
          <a:p>
            <a:pPr lvl="1" fontAlgn="base"/>
            <a:r>
              <a:rPr lang="ru-RU" dirty="0" smtClean="0"/>
              <a:t>54-го армейского корпуса, </a:t>
            </a:r>
          </a:p>
          <a:p>
            <a:pPr lvl="1" fontAlgn="base"/>
            <a:r>
              <a:rPr lang="ru-RU" dirty="0" smtClean="0"/>
              <a:t>30-го армейского корпуса,</a:t>
            </a:r>
          </a:p>
          <a:p>
            <a:pPr lvl="1" fontAlgn="base"/>
            <a:r>
              <a:rPr lang="ru-RU" dirty="0" smtClean="0"/>
              <a:t>3-й румынской армии </a:t>
            </a:r>
          </a:p>
          <a:p>
            <a:pPr lvl="1" fontAlgn="base"/>
            <a:r>
              <a:rPr lang="ru-RU" dirty="0" smtClean="0"/>
              <a:t>49 горного корпуса, снятого с ростовского направления, </a:t>
            </a:r>
          </a:p>
          <a:p>
            <a:pPr lvl="1" fontAlgn="base"/>
            <a:r>
              <a:rPr lang="ru-RU" dirty="0" smtClean="0"/>
              <a:t>артиллерии, </a:t>
            </a:r>
          </a:p>
          <a:p>
            <a:pPr lvl="1" fontAlgn="base"/>
            <a:r>
              <a:rPr lang="ru-RU" dirty="0" smtClean="0"/>
              <a:t>инженерных войск </a:t>
            </a:r>
          </a:p>
          <a:p>
            <a:pPr lvl="1" fontAlgn="base"/>
            <a:r>
              <a:rPr lang="ru-RU" dirty="0" smtClean="0"/>
              <a:t>зенитной артиллерии. </a:t>
            </a:r>
          </a:p>
          <a:p>
            <a:pPr lvl="1" fontAlgn="base"/>
            <a:r>
              <a:rPr lang="ru-RU" dirty="0" smtClean="0"/>
              <a:t>Воздушную поддержку оказывали части 4-й воздушный флот люфтваффе.</a:t>
            </a:r>
          </a:p>
          <a:p>
            <a:pPr fontAlgn="base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Положение войск до начала операции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/>
              <a:t>К середине октября решением Ставки ВГК из Одессы была переброшена Приморская армия. </a:t>
            </a:r>
          </a:p>
          <a:p>
            <a:pPr fontAlgn="base"/>
            <a:r>
              <a:rPr lang="ru-RU" dirty="0"/>
              <a:t>Советские войска стали насчитывать </a:t>
            </a:r>
          </a:p>
          <a:p>
            <a:pPr lvl="1" fontAlgn="base"/>
            <a:r>
              <a:rPr lang="ru-RU" dirty="0"/>
              <a:t>12 стрелковых (вероятно, от двух до четырёх из них не были окончательно сформированы)</a:t>
            </a:r>
          </a:p>
          <a:p>
            <a:pPr lvl="1" fontAlgn="base"/>
            <a:r>
              <a:rPr lang="ru-RU" dirty="0"/>
              <a:t>4 кавалерийские дивизии. </a:t>
            </a:r>
          </a:p>
          <a:p>
            <a:pPr fontAlgn="base"/>
            <a:r>
              <a:rPr lang="ru-RU" dirty="0"/>
              <a:t>Вместе с тем, немцы смогли выделить для захвата Крыма 11-ю армию в составе 7 пехотных дивизий (по мемуарам </a:t>
            </a:r>
            <a:r>
              <a:rPr lang="ru-RU" dirty="0" err="1"/>
              <a:t>Манштейна</a:t>
            </a:r>
            <a:r>
              <a:rPr lang="ru-RU" dirty="0"/>
              <a:t> — шести: 22-й, 72-й, 170-й, 46-й, 73-й, 50-й) и румынского горного корпуса из двух бригад.</a:t>
            </a:r>
          </a:p>
          <a:p>
            <a:pPr fontAlgn="base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Положение войск до начала операции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0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Севастопольский оборонительный район (СОР)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 началу Великой Отечественной войны был одним из самых укреплённых мест в мире. Сооружения СОР включали десятки укреплённых орудийных позиций, минные поля и др. 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систему обороны входили также две так называемые «бронебашенные батареи» (ББ), или форты, вооружённые артиллерией крупного калибра. Форты </a:t>
            </a:r>
            <a:r>
              <a:rPr lang="ru-RU" sz="2400" dirty="0" smtClean="0">
                <a:solidFill>
                  <a:srgbClr val="FF0000"/>
                </a:solidFill>
              </a:rPr>
              <a:t>ББ-30 (командир — Г. А. Александер)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400" dirty="0" smtClean="0">
                <a:solidFill>
                  <a:srgbClr val="FF0000"/>
                </a:solidFill>
              </a:rPr>
              <a:t>ББ-35 (командир — А. Я. Лещенко)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были вооружены орудиями калибра 305 мм.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</a:t>
            </a:r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СОР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475</TotalTime>
  <Words>2100</Words>
  <Application>Microsoft Office PowerPoint</Application>
  <PresentationFormat>Экран (4:3)</PresentationFormat>
  <Paragraphs>125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Бумажная</vt:lpstr>
      <vt:lpstr>Оборона и освобождение г.Севастополя  в 1941-1945 гг.</vt:lpstr>
      <vt:lpstr>                    Силы сторон</vt:lpstr>
      <vt:lpstr>Предыстория</vt:lpstr>
      <vt:lpstr>Причины нападения на Крым войск вермахта и мероприятия РККА по укреплению</vt:lpstr>
      <vt:lpstr>Положение войск до начала операции</vt:lpstr>
      <vt:lpstr>Положение войск до начала операции</vt:lpstr>
      <vt:lpstr>Положение войск до начала операции</vt:lpstr>
      <vt:lpstr>Положение войск до начала операции</vt:lpstr>
      <vt:lpstr>                             СОР</vt:lpstr>
      <vt:lpstr>               ПЕРВЫЙ ШТУРМ        (30 октября – 21 ноября 1941 г.)</vt:lpstr>
      <vt:lpstr> ПЕРВЫЙ ШТУРМ        (30 октября – 21 ноября 1941 г.)</vt:lpstr>
      <vt:lpstr>Сражение- Пауза</vt:lpstr>
      <vt:lpstr>Схема первого штурма</vt:lpstr>
      <vt:lpstr>                   ВТОРОЙ ШТУРМ  ( 22 декабря 1941 г. - 8 января 1942 г.)</vt:lpstr>
      <vt:lpstr> ВТОРОЙ ШТУРМ  ( 22 декабря 1941 г. - 8 января 1942 г.)</vt:lpstr>
      <vt:lpstr> ВТОРОЙ ШТУРМ  ( 22 декабря 1941 г. - 8 января 1942 г.)</vt:lpstr>
      <vt:lpstr>Схема второго штурма</vt:lpstr>
      <vt:lpstr>Самоходная мортира Karl</vt:lpstr>
      <vt:lpstr>Пушка «Дора»</vt:lpstr>
      <vt:lpstr>Гаубица Gamma Mörser  </vt:lpstr>
      <vt:lpstr>                ТРЕТИЙ ШТУРМ            (7 июня 1942 г. – 4 июля 1942 г.)</vt:lpstr>
      <vt:lpstr> ТРЕТИЙ ШТУРМ            (7 июня 1942 г. – 4 июля 1942 г.)</vt:lpstr>
      <vt:lpstr>Последние этапы обороны</vt:lpstr>
      <vt:lpstr>Последние этапы обороны</vt:lpstr>
      <vt:lpstr>Последние этапы обороны</vt:lpstr>
      <vt:lpstr>Третий штурм. Завершающий</vt:lpstr>
      <vt:lpstr>     Потери обеих сторон</vt:lpstr>
      <vt:lpstr>Начало  операции по освобождению Севастополя</vt:lpstr>
      <vt:lpstr>              Генеральный штурм</vt:lpstr>
      <vt:lpstr>Генеральный штурм</vt:lpstr>
      <vt:lpstr>Окончательные бои</vt:lpstr>
      <vt:lpstr>                      Завершение</vt:lpstr>
      <vt:lpstr>Кузнецов Ф.И. – генерал-полковник, армия   которого охраняла Крым до нападения на него </vt:lpstr>
      <vt:lpstr> Лещенко Алексей Яковлевич – командующий  35- ой Бронебашне</vt:lpstr>
      <vt:lpstr>35-я – бронебашня ведет огонь</vt:lpstr>
      <vt:lpstr>Матросы возле башни 30 –ой батареи</vt:lpstr>
      <vt:lpstr>Слайд 37</vt:lpstr>
      <vt:lpstr>Медаль  за  «Оборону Севастополя»</vt:lpstr>
      <vt:lpstr>Парад в День освобождения Севастополя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Оборона Севастополя 1941-1942 </dc:title>
  <dc:creator>1</dc:creator>
  <cp:lastModifiedBy>Admin</cp:lastModifiedBy>
  <cp:revision>51</cp:revision>
  <dcterms:created xsi:type="dcterms:W3CDTF">2015-01-22T13:24:00Z</dcterms:created>
  <dcterms:modified xsi:type="dcterms:W3CDTF">2015-02-16T11:10:04Z</dcterms:modified>
</cp:coreProperties>
</file>