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7" r:id="rId9"/>
    <p:sldId id="271" r:id="rId10"/>
    <p:sldId id="263" r:id="rId11"/>
    <p:sldId id="270" r:id="rId12"/>
    <p:sldId id="264" r:id="rId13"/>
    <p:sldId id="265" r:id="rId14"/>
    <p:sldId id="268" r:id="rId15"/>
    <p:sldId id="266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5BFF-DC56-4D61-AB61-D22F03469AF1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922A6-45B9-4F0B-966E-D94DFCA13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911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5BFF-DC56-4D61-AB61-D22F03469AF1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922A6-45B9-4F0B-966E-D94DFCA13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84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5BFF-DC56-4D61-AB61-D22F03469AF1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922A6-45B9-4F0B-966E-D94DFCA13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20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5BFF-DC56-4D61-AB61-D22F03469AF1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922A6-45B9-4F0B-966E-D94DFCA135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800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5BFF-DC56-4D61-AB61-D22F03469AF1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922A6-45B9-4F0B-966E-D94DFCA13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268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5BFF-DC56-4D61-AB61-D22F03469AF1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922A6-45B9-4F0B-966E-D94DFCA13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046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5BFF-DC56-4D61-AB61-D22F03469AF1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922A6-45B9-4F0B-966E-D94DFCA13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211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5BFF-DC56-4D61-AB61-D22F03469AF1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922A6-45B9-4F0B-966E-D94DFCA13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150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5BFF-DC56-4D61-AB61-D22F03469AF1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922A6-45B9-4F0B-966E-D94DFCA13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97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5BFF-DC56-4D61-AB61-D22F03469AF1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922A6-45B9-4F0B-966E-D94DFCA13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14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5BFF-DC56-4D61-AB61-D22F03469AF1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922A6-45B9-4F0B-966E-D94DFCA13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855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5BFF-DC56-4D61-AB61-D22F03469AF1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922A6-45B9-4F0B-966E-D94DFCA13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404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5BFF-DC56-4D61-AB61-D22F03469AF1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922A6-45B9-4F0B-966E-D94DFCA13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587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5BFF-DC56-4D61-AB61-D22F03469AF1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922A6-45B9-4F0B-966E-D94DFCA13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965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5BFF-DC56-4D61-AB61-D22F03469AF1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922A6-45B9-4F0B-966E-D94DFCA13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78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5BFF-DC56-4D61-AB61-D22F03469AF1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922A6-45B9-4F0B-966E-D94DFCA13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748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5BFF-DC56-4D61-AB61-D22F03469AF1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922A6-45B9-4F0B-966E-D94DFCA13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83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92C5BFF-DC56-4D61-AB61-D22F03469AF1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922A6-45B9-4F0B-966E-D94DFCA13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4573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8779" y="1447800"/>
            <a:ext cx="8121833" cy="695793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Ялтинская (Крымская) конференция союзных держав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—11 февраля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1945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15592" y="2958243"/>
            <a:ext cx="3564823" cy="54780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ЧОУ Крымская казачья школа-интернат</a:t>
            </a:r>
          </a:p>
          <a:p>
            <a:pPr algn="ctr"/>
            <a:r>
              <a:rPr lang="ru-RU" dirty="0"/>
              <a:t>«Крымский казачий кадетский корпус»</a:t>
            </a:r>
          </a:p>
          <a:p>
            <a:pPr algn="ctr"/>
            <a:r>
              <a:rPr lang="ru-RU" dirty="0"/>
              <a:t>Выполнил кадет </a:t>
            </a:r>
            <a:r>
              <a:rPr lang="ru-RU" dirty="0" smtClean="0"/>
              <a:t>Карпов И.</a:t>
            </a:r>
            <a:endParaRPr lang="ru-RU" dirty="0"/>
          </a:p>
          <a:p>
            <a:pPr algn="ctr"/>
            <a:r>
              <a:rPr lang="ru-RU" dirty="0"/>
              <a:t> Руководитель учитель истории Супрун А.А.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9" y="2368446"/>
            <a:ext cx="5047235" cy="407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18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146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536492"/>
            <a:ext cx="6633463" cy="5321508"/>
          </a:xfrm>
        </p:spPr>
        <p:txBody>
          <a:bodyPr>
            <a:no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принято принципиальное решение об оккупации и разделе Германии на оккупационные зоны и о выделении Франции своей зоны (март 1945 г.).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Конкретное урегулирование вопроса относительно зон оккупации Германии было достигнуто ещё до крымской конференции и зафиксировано в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«Протоколе Соглашения между правительствами СССР, США и Соединённого Королевства о зонах оккупации Германии и об управлении „Большим Берлином“»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12 сентября 1944.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Ялтинской конференции заявили, что их непреклонной целью является уничтожить германский милитаризм и нацизм и создать гарантии того, что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«Германия никогда больше не будет в состоянии нарушить мир»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«разоружить и распустить все германские вооружённые силы и навсегда уничтожить германский генеральный штаб», «изъять или уничтожить всё германское военное оборудование, ликвидировать или взять под контроль всю германскую промышленность, которая могла бы быть использована для военного производства; подвергнуть всех преступников войны справедливому и быстрому наказанию; стереть с лица земли нацистскую партию, нацистские законы, организации и учреждения; устранить всякое нацистское и милитаристическое влияние из общественных учреждений, из культурной и экономической жизни германского народа». Вместе с тем в коммюнике конференции подчёркивалось, что после искоренения нацизма и милитаризма германский народ сможет занять достойное место в сообществе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наций.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2a64f9527b53ffcd625aaa70410898f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7719" y="1496291"/>
            <a:ext cx="3501233" cy="450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31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Крымская конференция. 4–11 февраля 1945 г.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принципы взимания репараций с Германии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В. М. Молотов вручил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Стеттиниусу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Идену 7 февраля 1945 г.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38350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«1. </a:t>
            </a:r>
            <a:r>
              <a:rPr lang="ru-RU" dirty="0" smtClean="0"/>
              <a:t>Репарации в первую очередь получают те страны, которые вынесли на своих плечах главную тяжесть войны и организовали победу над врагом.</a:t>
            </a:r>
          </a:p>
          <a:p>
            <a:pPr algn="just"/>
            <a:r>
              <a:rPr lang="ru-RU" dirty="0" err="1" smtClean="0"/>
              <a:t>Вcе</a:t>
            </a:r>
            <a:r>
              <a:rPr lang="ru-RU" dirty="0" smtClean="0"/>
              <a:t> остальные страны получают репарации во вторую очередь.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2. </a:t>
            </a:r>
            <a:r>
              <a:rPr lang="ru-RU" dirty="0" smtClean="0"/>
              <a:t>Оставляя пока в стороне репарационное использование германской рабочей силы, вопрос о чем будет обсужден позднее, материальные репарации с Германии взимаются в следующих двух формах: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а) </a:t>
            </a:r>
            <a:r>
              <a:rPr lang="ru-RU" dirty="0" smtClean="0"/>
              <a:t>Единовременные изъятия из национального богатства Германии, находящегося как на территории самой Германии, так и вне ее, при окончании войны (оборудование, станки, суда, подвижной состав железных дорог, иностранные инвестиции Германии, акции промышленных, транспортных, морских и других германских предприятий и т. п.), причем эти изъятия производятся главным образам под углом зрения военно-экономического разоружения Германии.</a:t>
            </a:r>
          </a:p>
          <a:p>
            <a:pPr algn="just"/>
            <a:r>
              <a:rPr lang="ru-RU" dirty="0" smtClean="0"/>
              <a:t>Единовременные изъятия должны быть закончены в течение двух лет после окончания войны.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б) </a:t>
            </a:r>
            <a:r>
              <a:rPr lang="ru-RU" dirty="0" smtClean="0"/>
              <a:t>Ежегодные товарные поставки в течение 10 лет после окончания войны.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3. </a:t>
            </a:r>
            <a:r>
              <a:rPr lang="ru-RU" dirty="0" smtClean="0"/>
              <a:t>Общая сумма германских репараций в форме изъятия из национального богатства и ежегодных товарных поставок после окончания войны определяется в сумме 20 миллиардов долларов.</a:t>
            </a:r>
          </a:p>
          <a:p>
            <a:pPr algn="just"/>
            <a:r>
              <a:rPr lang="ru-RU" dirty="0" smtClean="0"/>
              <a:t>Эта сумма распределяется следующим образом: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а) </a:t>
            </a:r>
            <a:r>
              <a:rPr lang="ru-RU" dirty="0" smtClean="0"/>
              <a:t>СССР - 10 миллиардов долларов;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б) </a:t>
            </a:r>
            <a:r>
              <a:rPr lang="ru-RU" dirty="0" smtClean="0"/>
              <a:t>Великобритании и США - 8 миллиардов долларов;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в) </a:t>
            </a:r>
            <a:r>
              <a:rPr lang="ru-RU" dirty="0" smtClean="0"/>
              <a:t>всем остальным странам - 2 миллиарда долларов.»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Балканы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8292" y="1594132"/>
            <a:ext cx="5256871" cy="4414801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1944 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Сталин позволил Великобритании решать судьбу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греков,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чего позднее столкновения между коммунистическими и прозападными формированиями в этой стране были решены в пользу последних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стороны, было фактически признано, что власть в Югославии получит НОАЮ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Иосипа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Броз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Тито,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которому было рекомендовано взять в правительство «демократов».</a:t>
            </a:r>
          </a:p>
        </p:txBody>
      </p:sp>
      <p:pic>
        <p:nvPicPr>
          <p:cNvPr id="4" name="Рисунок 3" descr="Josip_Broz_Tito_uniform_portra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4905" y="948459"/>
            <a:ext cx="3195369" cy="480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3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 об освобождённой Европе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806" y="1962976"/>
            <a:ext cx="10109331" cy="463269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Ялте была также подписана Декларация об освобождённой Европе, определившая принципы политики победителей на отвоёванных у противника территориях. Она предполагала, в частности, восстановление суверенных прав народов этих территорий, а также право союзников совместно «помогать» этим народам «улучшать условия» для осуществления этих самых прав.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декларации говорилось: </a:t>
            </a:r>
            <a:r>
              <a:rPr lang="ru-RU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«Установление порядка в Европе и переустройство национально-экономической жизни должно быть достигнуто таким путём, который позволит освобождённым народам уничтожить последние следы нацизма и фашизма и создать демократические учреждения по их собственному выбору».</a:t>
            </a:r>
            <a:endParaRPr lang="ru-RU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Идея о совместной помощи так и не стала реальностью: каждая держава-победительница имела власть лишь на тех территориях, где были размещены её войска. В результате каждый из бывших союзников в войне начал по её окончании старательно поддерживать своих собственных идеологических союзников. Европа за несколько лет разделилась на социалистический лагерь и Западную Европу, где Вашингтон, Лондон и Париж пытались противостоять коммунистическим настроениям.</a:t>
            </a:r>
          </a:p>
        </p:txBody>
      </p:sp>
    </p:spTree>
    <p:extLst>
      <p:ext uri="{BB962C8B-B14F-4D97-AF65-F5344CB8AC3E}">
        <p14:creationId xmlns:p14="http://schemas.microsoft.com/office/powerpoint/2010/main" val="3669098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/>
              <a:t>Крымская конференция. 4–11 февраля 1945 г.</a:t>
            </a:r>
            <a:br>
              <a:rPr lang="ru-RU" sz="2800" b="1" dirty="0" smtClean="0"/>
            </a:br>
            <a:r>
              <a:rPr lang="ru-RU" sz="2800" b="1" dirty="0" smtClean="0"/>
              <a:t>Декларация об освобожденной Европе</a:t>
            </a:r>
            <a:br>
              <a:rPr lang="ru-RU" sz="2800" b="1" dirty="0" smtClean="0"/>
            </a:br>
            <a:r>
              <a:rPr lang="ru-RU" sz="2800" b="1" dirty="0" err="1" smtClean="0"/>
              <a:t>Ф.Мэттьюс</a:t>
            </a:r>
            <a:r>
              <a:rPr lang="ru-RU" sz="2800" b="1" dirty="0" smtClean="0"/>
              <a:t> вручил Ф.Т.Гусеву 8 февраля 1945 г.</a:t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«Премьер Союза Советских Социалистических Республик, премьер-министр Соединенного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Королевcтва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и президент Соединенных Штатов Америки консультировались между собой в общих интересах народов своих стран и народов освобожденной Европы. Они совместно заявляют о том, что они договорились между собой согласовывать в течение периода временной неустойчивости в освобожденной Европе политику своих трех правительств в деле помощи народам, освобожденным от господства нацистской Германии, и народам бывших государств - сателлитов оси в Европе при разрешении ими демократическими способами их насущных политических и экономических проблем.»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138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Дальний Восток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3" y="2052918"/>
            <a:ext cx="5107482" cy="4195481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Отдельным документом была принципиально решена судьба Дальнего Востока.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обмен на вступление в войну с Японией через 2-3 месяца после окончания войны в Европе СССР получал Курильские острова и Южный Сахалин, потерянный ещё в русско-японской войне; за Монголией признавался статус независимого государства.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Советской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стороне также были обещаны в аренду Порт-Артур и Китайско-Восточная железная дорога (КВЖД).</a:t>
            </a:r>
          </a:p>
        </p:txBody>
      </p:sp>
      <p:pic>
        <p:nvPicPr>
          <p:cNvPr id="4" name="Рисунок 3" descr="125f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1434" y="2066307"/>
            <a:ext cx="5052668" cy="386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62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8145" y="1484416"/>
            <a:ext cx="6151420" cy="514201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Ялте была начата реализация идеи новой 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Лиги Наций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Союзникам требовалась межгосударственная организация, способная предотвратить попытки изменить установленные границы сфер влияния. Именно на конференциях победителей в Тегеране и Ялте и на промежуточных переговорах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Думбартон-Оксе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была сформирована идеология 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Организации Объединённых Наций.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Было условлено, что в основу деятельности ООН при решении кардинальных вопросов обеспечения мира будет положен принцип единогласия великих держав — постоянных членов Совета Безопасности, имеющих право вето.</a:t>
            </a:r>
          </a:p>
          <a:p>
            <a:r>
              <a:rPr lang="ru-RU" i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Сталин добился согласия партнёров на то, чтобы в числе учредителей и членов ООН был не только СССР, но и как наиболее пострадавшие от </a:t>
            </a:r>
            <a:r>
              <a:rPr lang="ru-RU" i="1" dirty="0" err="1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войныУкраинская</a:t>
            </a:r>
            <a:r>
              <a:rPr lang="ru-RU" i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ССР и Белорусская ССР. И именно в ялтинских документах появилась дата «25 апреля 1945 года» — дата начала </a:t>
            </a:r>
            <a:r>
              <a:rPr lang="ru-RU" i="1" dirty="0" err="1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Сан-Францисской</a:t>
            </a:r>
            <a:r>
              <a:rPr lang="ru-RU" i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конференции, которой было предназначено выработать Устав ООН.</a:t>
            </a:r>
          </a:p>
        </p:txBody>
      </p:sp>
      <p:pic>
        <p:nvPicPr>
          <p:cNvPr id="4" name="Рисунок 3" descr="Flag_of_the_League_of_Nations_(1939–1941)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0832" y="1310245"/>
            <a:ext cx="3538352" cy="2358901"/>
          </a:xfrm>
          <a:prstGeom prst="rect">
            <a:avLst/>
          </a:prstGeom>
        </p:spPr>
      </p:pic>
      <p:pic>
        <p:nvPicPr>
          <p:cNvPr id="5" name="Рисунок 4" descr="Flag_of_the_United_Nations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93330" y="3901045"/>
            <a:ext cx="3603666" cy="240244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Значение Ялтинской конференции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1262" y="2052918"/>
            <a:ext cx="6080167" cy="419548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Ялтинская конференция руководителей США, СССР и Великобритании имела большое историческое значение. Она явилась одним из крупнейших международных совещаний военного времени, важной вехой сотрудничества держав антигитлеровской коалиции в ведении войны против общего врага. Принятие на конференции согласованных решений вновь показало возможность сотрудничества государств с различным общественным строем. Это была одна из последних конференций </a:t>
            </a:r>
            <a:r>
              <a:rPr lang="ru-RU" dirty="0" err="1" smtClean="0"/>
              <a:t>доатомной</a:t>
            </a:r>
            <a:r>
              <a:rPr lang="ru-RU" dirty="0" smtClean="0"/>
              <a:t> эпохи.</a:t>
            </a:r>
          </a:p>
          <a:p>
            <a:pPr algn="just"/>
            <a:r>
              <a:rPr lang="ru-RU" dirty="0" smtClean="0"/>
              <a:t>Созданный в Ялте биполярный мир и раздел Европы на </a:t>
            </a:r>
            <a:r>
              <a:rPr lang="ru-RU" i="1" dirty="0" smtClean="0"/>
              <a:t>восток</a:t>
            </a:r>
            <a:r>
              <a:rPr lang="ru-RU" dirty="0" smtClean="0"/>
              <a:t> и </a:t>
            </a:r>
            <a:r>
              <a:rPr lang="ru-RU" i="1" dirty="0" smtClean="0"/>
              <a:t>запад</a:t>
            </a:r>
            <a:r>
              <a:rPr lang="ru-RU" dirty="0" smtClean="0"/>
              <a:t> сохранились более чем на 40 лет, до конца 1980-х годов.</a:t>
            </a:r>
          </a:p>
        </p:txBody>
      </p:sp>
      <p:pic>
        <p:nvPicPr>
          <p:cNvPr id="4" name="Рисунок 3" descr="667358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4358" y="2208811"/>
            <a:ext cx="4924301" cy="369322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236" y="167711"/>
            <a:ext cx="9404723" cy="1400530"/>
          </a:xfrm>
        </p:spPr>
        <p:txBody>
          <a:bodyPr/>
          <a:lstStyle/>
          <a:p>
            <a:pPr algn="ctr"/>
            <a:r>
              <a:rPr lang="ru-RU" dirty="0" smtClean="0"/>
              <a:t>Ялтинская конференция в современности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6882" y="2052918"/>
            <a:ext cx="5498275" cy="456163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Ялтинская система </a:t>
            </a:r>
            <a:r>
              <a:rPr lang="ru-RU" dirty="0" smtClean="0">
                <a:solidFill>
                  <a:srgbClr val="FF0000"/>
                </a:solidFill>
              </a:rPr>
              <a:t>начала рушиться на рубеже 1980—1990-х годов с распадом СССР</a:t>
            </a:r>
            <a:r>
              <a:rPr lang="ru-RU" dirty="0" smtClean="0"/>
              <a:t>, и окончательно прекратила своё существование уже после </a:t>
            </a:r>
            <a:r>
              <a:rPr lang="ru-RU" dirty="0" smtClean="0">
                <a:solidFill>
                  <a:srgbClr val="FF0000"/>
                </a:solidFill>
              </a:rPr>
              <a:t>11 сентября 2001 г. </a:t>
            </a:r>
            <a:r>
              <a:rPr lang="ru-RU" dirty="0" smtClean="0"/>
              <a:t>Страны Центральной и Восточной Европы пережили исчезновение прежних демаркационных линий и смогли </a:t>
            </a:r>
            <a:r>
              <a:rPr lang="ru-RU" dirty="0" err="1" smtClean="0"/>
              <a:t>встроиться</a:t>
            </a:r>
            <a:r>
              <a:rPr lang="ru-RU" dirty="0" smtClean="0"/>
              <a:t> в новую карту Европы. Отдельные механизмы </a:t>
            </a:r>
            <a:r>
              <a:rPr lang="ru-RU" dirty="0" err="1" smtClean="0"/>
              <a:t>ялтинско-потсдамской</a:t>
            </a:r>
            <a:r>
              <a:rPr lang="ru-RU" dirty="0" smtClean="0"/>
              <a:t> системы функционируют до сих пор: это ООН, сохранение в целом неизменности границ в Европе (за исключением стран Балканского полуострова) и на Дальнем Востоке (границы между СССР и Японией, независимость КНДР и Республики Корея, территориальная целостность КНР.</a:t>
            </a:r>
          </a:p>
          <a:p>
            <a:pPr algn="just"/>
            <a:r>
              <a:rPr lang="ru-RU" dirty="0" smtClean="0"/>
              <a:t>В настоящее время </a:t>
            </a:r>
            <a:r>
              <a:rPr lang="ru-RU" dirty="0" err="1" smtClean="0"/>
              <a:t>Ялтинско-Потсдамская</a:t>
            </a:r>
            <a:r>
              <a:rPr lang="ru-RU" dirty="0" smtClean="0"/>
              <a:t> система мира является </a:t>
            </a:r>
            <a:r>
              <a:rPr lang="ru-RU" dirty="0" smtClean="0">
                <a:solidFill>
                  <a:srgbClr val="FF0000"/>
                </a:solidFill>
              </a:rPr>
              <a:t>полем активных идеологических столкновений.</a:t>
            </a:r>
            <a:r>
              <a:rPr lang="ru-RU" dirty="0" smtClean="0"/>
              <a:t> Прекратив свое существование в форме государственных институтов и лишившись правового поля, Ялтинские соглашения сохраняют свой статус </a:t>
            </a:r>
            <a:r>
              <a:rPr lang="ru-RU" dirty="0" smtClean="0">
                <a:solidFill>
                  <a:srgbClr val="FF0000"/>
                </a:solidFill>
              </a:rPr>
              <a:t>«политических бомб» и публицистических сенсаций.</a:t>
            </a:r>
          </a:p>
          <a:p>
            <a:endParaRPr lang="ru-RU" dirty="0"/>
          </a:p>
        </p:txBody>
      </p:sp>
      <p:pic>
        <p:nvPicPr>
          <p:cNvPr id="4" name="Рисунок 3" descr="139157_1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566" y="1727365"/>
            <a:ext cx="5857928" cy="388966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Ялтинская (Крымская) конференция союзных держав</a:t>
            </a:r>
            <a:r>
              <a:rPr lang="ru-RU" dirty="0">
                <a:solidFill>
                  <a:srgbClr val="FF0000"/>
                </a:solidFill>
              </a:rPr>
              <a:t> (4 —11 февраля 1945)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8181" y="2548328"/>
            <a:ext cx="8940581" cy="4179756"/>
          </a:xfrm>
        </p:spPr>
        <p:txBody>
          <a:bodyPr/>
          <a:lstStyle/>
          <a:p>
            <a:pPr algn="just"/>
            <a:r>
              <a:rPr lang="ru-RU" dirty="0"/>
              <a:t> — вторая по счёту встреча лидеров стран антигитлеровской коалиции — СССР, США и Великобритании — во время Второй мировой войны, посвящённая установлению послевоенного мирового порядка. Конференция проходила в </a:t>
            </a:r>
            <a:r>
              <a:rPr lang="ru-RU" dirty="0" err="1"/>
              <a:t>Ливадийском</a:t>
            </a:r>
            <a:r>
              <a:rPr lang="ru-RU" dirty="0"/>
              <a:t> (Белом) дворце в Ялте, в Крыму и стала последней конференцией лидеров антигитлеровской коалиции «большой тройки» в доядерную эпоху.</a:t>
            </a:r>
          </a:p>
        </p:txBody>
      </p:sp>
    </p:spTree>
    <p:extLst>
      <p:ext uri="{BB962C8B-B14F-4D97-AF65-F5344CB8AC3E}">
        <p14:creationId xmlns:p14="http://schemas.microsoft.com/office/powerpoint/2010/main" val="1727466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Значение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695" y="1169233"/>
            <a:ext cx="6625654" cy="502170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В 1943 году на Тегеранской конференции Франклин Рузвельт, Иосиф Сталин и Уинстон Черчилль обсуждали в основном проблему достижения победы над Третьим рейхом, на Потсдамской в июле-августе 1945 года союзники решали вопросы мирного обустройства и раздела Германии, а в Ялте принимались основные решения о будущем разделе мира между странами-победительницами.</a:t>
            </a:r>
          </a:p>
          <a:p>
            <a:pPr algn="just"/>
            <a:r>
              <a:rPr lang="ru-RU" dirty="0"/>
              <a:t>К тому моменту крах нацизма сомнений уже не вызывал, и победа над Германией была лишь вопросом времени — в результате мощных наступательных ударов советских войск военные действия были перенесены на германскую территорию, и война вступила в завершающую стадию. Судьба Японии тоже не вызывала особых сомнений, поскольку США уже контролировали почти весь Тихий океан. Союзники понимали, что у них уникальный шанс распорядиться историей Европы по-своему, поскольку впервые в истории практически вся Европа находилась в руках всего трёх государств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0863" y="3800007"/>
            <a:ext cx="2132219" cy="26619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88209" y="2580723"/>
            <a:ext cx="2192634" cy="26739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29343" y="452718"/>
            <a:ext cx="2150544" cy="267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29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Значение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Все решения Ялты в общем и целом касались двух проблем.</a:t>
            </a:r>
          </a:p>
          <a:p>
            <a:pPr algn="just"/>
            <a:r>
              <a:rPr lang="ru-RU" dirty="0">
                <a:solidFill>
                  <a:srgbClr val="FF0000"/>
                </a:solidFill>
              </a:rPr>
              <a:t>Во-первых</a:t>
            </a:r>
            <a:r>
              <a:rPr lang="ru-RU" dirty="0"/>
              <a:t>, требовалось провести новые государственные границы на территории, ещё недавно оккупированной Третьим рейхом. Одновременно нужно было установить неофициальные, но общепризнанные всеми сторонами демаркационные линии между сферами влияния союзников — дело, которое было начато ещё на Тегеранской конференции.</a:t>
            </a:r>
          </a:p>
          <a:p>
            <a:pPr algn="just"/>
            <a:r>
              <a:rPr lang="ru-RU" dirty="0">
                <a:solidFill>
                  <a:srgbClr val="FF0000"/>
                </a:solidFill>
              </a:rPr>
              <a:t>Во-вторых</a:t>
            </a:r>
            <a:r>
              <a:rPr lang="ru-RU" dirty="0"/>
              <a:t>, союзники осознавали, что после исчезновения общего врага вынужденное объединение Запада и СССР потеряет какой-либо смысл, а поэтому следовало создать процедуры, гарантирующие неизменность проведённых на карте мира разграничительных линий.</a:t>
            </a:r>
          </a:p>
        </p:txBody>
      </p:sp>
    </p:spTree>
    <p:extLst>
      <p:ext uri="{BB962C8B-B14F-4D97-AF65-F5344CB8AC3E}">
        <p14:creationId xmlns:p14="http://schemas.microsoft.com/office/powerpoint/2010/main" val="291186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почтовая марка 1995 года, посвящённая 50-летию Конференции.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603" y="1355672"/>
            <a:ext cx="7559731" cy="5382407"/>
          </a:xfrm>
        </p:spPr>
      </p:pic>
    </p:spTree>
    <p:extLst>
      <p:ext uri="{BB962C8B-B14F-4D97-AF65-F5344CB8AC3E}">
        <p14:creationId xmlns:p14="http://schemas.microsoft.com/office/powerpoint/2010/main" val="2754683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Передел границ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470" y="2053652"/>
            <a:ext cx="3777520" cy="3627620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В этом вопросе Рузвельт, Черчилль и Сталин, пойдя на взаимные уступки, пришли к соглашению практически по всем пунктам. В результате конфигурация политической карты мира претерпела существенные территориальные </a:t>
            </a:r>
            <a:r>
              <a:rPr lang="ru-RU" dirty="0" smtClean="0"/>
              <a:t>изменения.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808" y="868170"/>
            <a:ext cx="4560026" cy="561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97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Польша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005" y="1401580"/>
            <a:ext cx="5522025" cy="4987345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«Польский вопрос» на конференции являлся одним из самых сложных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дискуссионных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Аспекты польской проблемы:</a:t>
            </a:r>
            <a:endParaRPr lang="ru-RU" sz="18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Польша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резко уменьшилась и сдвинулась к западу и северу.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Хотя Польша к началу февраля 1945 года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результате наступления советских войск уже находилась под властью временного правительства в Варшаве, признанного правительствами СССР и Чехословакии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(Эдварда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Бенеша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в Лондоне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находилось польское правительство в изгнании 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премьер-министрТомаш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Арчишевский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которое не признало решения Тегеранской конференции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линии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Керзона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потому не могло, по мнению СССР, США и Великобритании, претендовать на власть в стране после окончания войны.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181" y="1456552"/>
            <a:ext cx="5675217" cy="471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47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Польша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585388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Союзники в Крыму осознавали, что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Новое положение создалось в Польше в результате полного освобождения её Красной Армией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Сталин в Крыму сумел добиться от союзников согласия на создание нового правительства в самой Польше —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Временногo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правительствa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национального единства», на базе Временного правительства Польской Республики «с включением демократических деятелей из самой Польши и поляков из-за границы». Это решение, реализованное в присутствии советских войск, позволило СССР в дальнейшем сформировать в Варшаве устраивающий его политический режим, в результате чего столкновения между прозападными и прокоммунистическими формированиями в этой стране были решены в пользу последних.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Крымская конференция. 4–11 февраля 1945 г.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Пересмотренная формула для Польши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Вручено британской делегацией послу СССР Ф.Т.Гусеву 7 февраля 1945 г.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010" y="2052918"/>
            <a:ext cx="10711543" cy="4561638"/>
          </a:xfrm>
        </p:spPr>
        <p:txBody>
          <a:bodyPr>
            <a:normAutofit fontScale="62500" lnSpcReduction="20000"/>
          </a:bodyPr>
          <a:lstStyle/>
          <a:p>
            <a:pPr algn="just"/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«1. </a:t>
            </a:r>
            <a:r>
              <a:rPr lang="ru-RU" dirty="0" smtClean="0"/>
              <a:t>Было согласовано, что границей Польши на востоке должна быть линия </a:t>
            </a:r>
            <a:r>
              <a:rPr lang="ru-RU" dirty="0" err="1" smtClean="0"/>
              <a:t>Керзона</a:t>
            </a:r>
            <a:r>
              <a:rPr lang="ru-RU" dirty="0" smtClean="0"/>
              <a:t> с изменениями в некоторых районах на 5-8 километров в пользу Польши.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2. </a:t>
            </a:r>
            <a:r>
              <a:rPr lang="ru-RU" dirty="0" smtClean="0"/>
              <a:t>Было принято решение, что территория Польши на западе должна включать свободный город Данциг, районы Восточной Пруссии к западу и югу от Кенигсберга, административный район </a:t>
            </a:r>
            <a:r>
              <a:rPr lang="ru-RU" dirty="0" err="1" smtClean="0"/>
              <a:t>Оппельн</a:t>
            </a:r>
            <a:r>
              <a:rPr lang="ru-RU" dirty="0" smtClean="0"/>
              <a:t> в Силезии и земли, которые желает получить Польша к востоку от линии Одера. Было условлено, что немцы из указанных районов должны быть репатриированы в Германию и что все поляки в Германии должны по своему желанию быть репатриированы в Польшу.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3. </a:t>
            </a:r>
            <a:r>
              <a:rPr lang="ru-RU" dirty="0" smtClean="0"/>
              <a:t>Имея в виду недавнее освобождение Западной Польши советскими армиями, было признано желательным способствовать учреждению полностью представительного временного польского правительства на базе всех демократических и антифашистских сил в Польше с включением демократических деятелей Польши из-за границы. Это правительство должно быть образовано таким образом, чтобы получить признание трех союзных правительств.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4. </a:t>
            </a:r>
            <a:r>
              <a:rPr lang="ru-RU" dirty="0" smtClean="0"/>
              <a:t>Было достигнуто соглашение, что учреждение такого временного правительства является первейшей обязанностью польского народа и что впредь до возможности проведения свободных выборов представительные польские руководители должны консультироваться вместе в отношении состава этого временного правительства. В.М.Молотову, г-ну </a:t>
            </a:r>
            <a:r>
              <a:rPr lang="ru-RU" dirty="0" err="1" smtClean="0"/>
              <a:t>Гарриману</a:t>
            </a:r>
            <a:r>
              <a:rPr lang="ru-RU" dirty="0" smtClean="0"/>
              <a:t> и сэру Арчибальду Кларку Керру была поручена задача вступить в переговоры с такими руководителями и представить свои предложения на рассмотрение трех союзных правительств.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5. </a:t>
            </a:r>
            <a:r>
              <a:rPr lang="ru-RU" dirty="0" smtClean="0"/>
              <a:t>Было </a:t>
            </a:r>
            <a:r>
              <a:rPr lang="ru-RU" dirty="0" err="1" smtClean="0"/>
              <a:t>cочтено</a:t>
            </a:r>
            <a:r>
              <a:rPr lang="ru-RU" dirty="0" smtClean="0"/>
              <a:t> желательным, чтобы временное польское правительство, таким образом учрежденное, как можно скорее провело свободные и ничем не </a:t>
            </a:r>
            <a:r>
              <a:rPr lang="ru-RU" dirty="0" err="1" smtClean="0"/>
              <a:t>воспрепятствованные</a:t>
            </a:r>
            <a:r>
              <a:rPr lang="ru-RU" dirty="0" smtClean="0"/>
              <a:t> выборы на основе всеобщего избирательного права при тайном голосовании, в которых все демократические партии имели бы право принимать участие и выдвигать кандидатуры для того, чтобы обеспечить учреждение правительства, действительно представляющего волю польского народа.»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188</TotalTime>
  <Words>1009</Words>
  <Application>Microsoft Office PowerPoint</Application>
  <PresentationFormat>Широкоэкранный</PresentationFormat>
  <Paragraphs>73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Times New Roman</vt:lpstr>
      <vt:lpstr>Wingdings 3</vt:lpstr>
      <vt:lpstr>Ион</vt:lpstr>
      <vt:lpstr>Ялтинская (Крымская) конференция союзных держав 4 —11 февраля 1945</vt:lpstr>
      <vt:lpstr>Ялтинская (Крымская) конференция союзных держав (4 —11 февраля 1945)</vt:lpstr>
      <vt:lpstr>Значение</vt:lpstr>
      <vt:lpstr>Значение</vt:lpstr>
      <vt:lpstr>Российская почтовая марка 1995 года, посвящённая 50-летию Конференции.</vt:lpstr>
      <vt:lpstr>Передел границ</vt:lpstr>
      <vt:lpstr>Польша</vt:lpstr>
      <vt:lpstr>Польша</vt:lpstr>
      <vt:lpstr>Крымская конференция. 4–11 февраля 1945 г. Пересмотренная формула для Польши Вручено британской делегацией послу СССР Ф.Т.Гусеву 7 февраля 1945 г.  </vt:lpstr>
      <vt:lpstr>Германия</vt:lpstr>
      <vt:lpstr>Крымская конференция. 4–11 февраля 1945 г. Основные принципы взимания репараций с Германии В. М. Молотов вручил Стеттиниусу и Идену 7 февраля 1945 г. </vt:lpstr>
      <vt:lpstr>Балканы </vt:lpstr>
      <vt:lpstr>Декларация об освобождённой Европе</vt:lpstr>
      <vt:lpstr>Крымская конференция. 4–11 февраля 1945 г. Декларация об освобожденной Европе Ф.Мэттьюс вручил Ф.Т.Гусеву 8 февраля 1945 г. </vt:lpstr>
      <vt:lpstr>Дальний Восток</vt:lpstr>
      <vt:lpstr>ООН</vt:lpstr>
      <vt:lpstr>Значение Ялтинской конференции:</vt:lpstr>
      <vt:lpstr>Ялтинская конференция в современности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Ялтинская (Крымская) конференция союзных держав 4 —11 февраля 1945</dc:title>
  <dc:creator>Кадетский Корпус Крымский Казачий</dc:creator>
  <cp:lastModifiedBy>Кадетский Корпус Крымский Казачий</cp:lastModifiedBy>
  <cp:revision>18</cp:revision>
  <dcterms:created xsi:type="dcterms:W3CDTF">2015-02-02T09:06:46Z</dcterms:created>
  <dcterms:modified xsi:type="dcterms:W3CDTF">2015-02-16T12:21:55Z</dcterms:modified>
</cp:coreProperties>
</file>